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7" r:id="rId3"/>
    <p:sldId id="261" r:id="rId4"/>
    <p:sldId id="259" r:id="rId5"/>
    <p:sldId id="265" r:id="rId6"/>
    <p:sldId id="260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/>
    <p:restoredTop sz="94628"/>
  </p:normalViewPr>
  <p:slideViewPr>
    <p:cSldViewPr snapToGrid="0">
      <p:cViewPr varScale="1">
        <p:scale>
          <a:sx n="136" d="100"/>
          <a:sy n="136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FD2CF-AD95-DE4D-B857-848CA12FCF9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08ED4-DFD0-5140-920A-0A5ACB0CB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6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08ED4-DFD0-5140-920A-0A5ACB0CBC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08ED4-DFD0-5140-920A-0A5ACB0CBC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5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08ED4-DFD0-5140-920A-0A5ACB0CBC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5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041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7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9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0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7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34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1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1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6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2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6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A58FA96F-7501-F3F3-9715-C5AD65BB9A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9895" b="7205"/>
          <a:stretch/>
        </p:blipFill>
        <p:spPr>
          <a:xfrm>
            <a:off x="-1" y="-3"/>
            <a:ext cx="12192000" cy="68580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8B6BA-D64B-CA36-0A91-6AE87DE81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862182"/>
            <a:ext cx="4558122" cy="2155419"/>
          </a:xfrm>
          <a:noFill/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  </a:t>
            </a:r>
            <a:b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Life Expectancy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4030C-9EBC-5E46-6546-B6DD77ADC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7761" y="3752189"/>
            <a:ext cx="4558122" cy="1659055"/>
          </a:xfrm>
          <a:noFill/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Dana McGowan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Brown University Data Science Initiative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October 17, 2023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3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3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danamcgowan</a:t>
            </a: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/Data1030-LifeExpProject.git</a:t>
            </a:r>
          </a:p>
        </p:txBody>
      </p:sp>
    </p:spTree>
    <p:extLst>
      <p:ext uri="{BB962C8B-B14F-4D97-AF65-F5344CB8AC3E}">
        <p14:creationId xmlns:p14="http://schemas.microsoft.com/office/powerpoint/2010/main" val="205083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1165-A05C-0F82-3F8F-CCD8B032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77203"/>
            <a:ext cx="9601200" cy="1309687"/>
          </a:xfrm>
        </p:spPr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42E42-0704-B113-D3BC-E223CCE8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86890"/>
            <a:ext cx="9601200" cy="4723638"/>
          </a:xfrm>
        </p:spPr>
        <p:txBody>
          <a:bodyPr/>
          <a:lstStyle/>
          <a:p>
            <a:r>
              <a:rPr lang="en-US" dirty="0"/>
              <a:t>The problem: Life expectancy has been studied immensely, but not heavily as it relates to factors that governments can affect.</a:t>
            </a:r>
          </a:p>
          <a:p>
            <a:pPr lvl="1"/>
            <a:r>
              <a:rPr lang="en-US" dirty="0"/>
              <a:t> Can the average life expectancy of a </a:t>
            </a:r>
            <a:r>
              <a:rPr lang="en-US"/>
              <a:t>previously unseen country </a:t>
            </a:r>
            <a:r>
              <a:rPr lang="en-US" dirty="0"/>
              <a:t>be predicted using </a:t>
            </a:r>
            <a:r>
              <a:rPr lang="en-US" b="0" i="0" dirty="0">
                <a:effectLst/>
              </a:rPr>
              <a:t>immunization and human development index data?</a:t>
            </a:r>
          </a:p>
          <a:p>
            <a:pPr lvl="1"/>
            <a:r>
              <a:rPr lang="en-US" dirty="0"/>
              <a:t> What government effected factors contribute to the increases/decreases of life expectancy?</a:t>
            </a:r>
          </a:p>
          <a:p>
            <a:pPr marL="246888" lvl="1" indent="0">
              <a:buNone/>
            </a:pPr>
            <a:endParaRPr lang="en-US" sz="500" dirty="0"/>
          </a:p>
          <a:p>
            <a:r>
              <a:rPr lang="en-US" dirty="0"/>
              <a:t>Regression Problem</a:t>
            </a:r>
          </a:p>
          <a:p>
            <a:pPr marL="0" indent="0">
              <a:buNone/>
            </a:pPr>
            <a:endParaRPr lang="en-US" sz="500" dirty="0"/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Pulled from Kaggle – Collected by World Health Organization (WHO) and United Nations Website</a:t>
            </a:r>
          </a:p>
          <a:p>
            <a:pPr lvl="1"/>
            <a:r>
              <a:rPr lang="en-US" dirty="0"/>
              <a:t>2,938 data points and 22 features</a:t>
            </a:r>
          </a:p>
          <a:p>
            <a:pPr lvl="2"/>
            <a:r>
              <a:rPr lang="en-US" dirty="0"/>
              <a:t>193 countries from 2000-2015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82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075E3F-19B4-7F1B-750F-C2A59CDB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1967"/>
            <a:ext cx="9601200" cy="1309687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13166-0D2A-0299-058A-B0CBD3897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6" t="29973" r="44550" b="17935"/>
          <a:stretch/>
        </p:blipFill>
        <p:spPr>
          <a:xfrm>
            <a:off x="2374106" y="1415244"/>
            <a:ext cx="7443787" cy="5214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517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075E3F-19B4-7F1B-750F-C2A59CDB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1966"/>
            <a:ext cx="9601200" cy="1309687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00227-91B2-7F10-2856-69FE4E115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8" t="27647" r="17586" b="10882"/>
          <a:stretch/>
        </p:blipFill>
        <p:spPr>
          <a:xfrm>
            <a:off x="1835261" y="1403499"/>
            <a:ext cx="8521478" cy="5132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70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075E3F-19B4-7F1B-750F-C2A59CDB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1966"/>
            <a:ext cx="9601200" cy="1309687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52335-52E5-59DF-187F-A6B0B6E80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2" t="30319" r="47886" b="17824"/>
          <a:stretch/>
        </p:blipFill>
        <p:spPr>
          <a:xfrm>
            <a:off x="355288" y="1710455"/>
            <a:ext cx="5331501" cy="4591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A048BC-49A4-85CC-49C9-D68F4EE8B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4" t="33014" r="47583" b="16206"/>
          <a:stretch/>
        </p:blipFill>
        <p:spPr>
          <a:xfrm>
            <a:off x="5837914" y="1700627"/>
            <a:ext cx="5998798" cy="4601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387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19EB-1861-4A0F-65E1-487E89B6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00431"/>
            <a:ext cx="9601200" cy="1309687"/>
          </a:xfrm>
        </p:spPr>
        <p:txBody>
          <a:bodyPr>
            <a:normAutofit/>
          </a:bodyPr>
          <a:lstStyle/>
          <a:p>
            <a:r>
              <a:rPr lang="en-US" dirty="0"/>
              <a:t>Splitting 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078F-A00B-86A9-B401-8088E7189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62188"/>
            <a:ext cx="9601200" cy="4021654"/>
          </a:xfrm>
        </p:spPr>
        <p:txBody>
          <a:bodyPr/>
          <a:lstStyle/>
          <a:p>
            <a:r>
              <a:rPr lang="en-US" dirty="0"/>
              <a:t>Group Shuffle Split </a:t>
            </a:r>
          </a:p>
          <a:p>
            <a:pPr lvl="1"/>
            <a:r>
              <a:rPr lang="en-US" dirty="0"/>
              <a:t>Training size set to 0.8</a:t>
            </a:r>
          </a:p>
          <a:p>
            <a:pPr marL="246888" lvl="1" indent="0">
              <a:buNone/>
            </a:pPr>
            <a:endParaRPr lang="en-US" sz="500" dirty="0"/>
          </a:p>
          <a:p>
            <a:r>
              <a:rPr lang="en-US" dirty="0"/>
              <a:t>Group K Fold </a:t>
            </a:r>
          </a:p>
          <a:p>
            <a:pPr lvl="1"/>
            <a:r>
              <a:rPr lang="en-US" dirty="0"/>
              <a:t>K = 4</a:t>
            </a:r>
          </a:p>
          <a:p>
            <a:pPr marL="246888" lvl="1" indent="0">
              <a:buNone/>
            </a:pPr>
            <a:endParaRPr lang="en-US" sz="500" dirty="0"/>
          </a:p>
          <a:p>
            <a:r>
              <a:rPr lang="en-US" dirty="0"/>
              <a:t>Final Groups:</a:t>
            </a:r>
          </a:p>
          <a:p>
            <a:pPr lvl="1"/>
            <a:r>
              <a:rPr lang="en-US" dirty="0"/>
              <a:t>Training Set – 1,764 rows and 21 columns</a:t>
            </a:r>
          </a:p>
          <a:p>
            <a:pPr lvl="1"/>
            <a:r>
              <a:rPr lang="en-US" dirty="0"/>
              <a:t>Validation Set – 580  rows and 21 columns</a:t>
            </a:r>
          </a:p>
          <a:p>
            <a:pPr lvl="1"/>
            <a:r>
              <a:rPr lang="en-US" dirty="0"/>
              <a:t>Test Set – 594 rows and 21 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0585A2-2B7C-3BD3-94A7-D51F863D9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16" t="23139" r="53650" b="9644"/>
          <a:stretch/>
        </p:blipFill>
        <p:spPr>
          <a:xfrm>
            <a:off x="6645349" y="382772"/>
            <a:ext cx="4774018" cy="6145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7E3DA5-14A8-DB1A-31E9-BA6D48DBDC68}"/>
              </a:ext>
            </a:extLst>
          </p:cNvPr>
          <p:cNvSpPr/>
          <p:nvPr/>
        </p:nvSpPr>
        <p:spPr>
          <a:xfrm>
            <a:off x="7006855" y="1052623"/>
            <a:ext cx="818707" cy="4699591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C9381-F081-00B5-E415-6BB0FFF31544}"/>
              </a:ext>
            </a:extLst>
          </p:cNvPr>
          <p:cNvSpPr/>
          <p:nvPr/>
        </p:nvSpPr>
        <p:spPr>
          <a:xfrm>
            <a:off x="7006855" y="5784113"/>
            <a:ext cx="818707" cy="74427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2752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9FC5-97EF-F147-ECC5-C130139D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8407"/>
            <a:ext cx="9601200" cy="1309687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B68F-4F09-41A1-508A-791582F05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61210"/>
            <a:ext cx="9601200" cy="4348734"/>
          </a:xfrm>
        </p:spPr>
        <p:txBody>
          <a:bodyPr numCol="2">
            <a:normAutofit/>
          </a:bodyPr>
          <a:lstStyle/>
          <a:p>
            <a:r>
              <a:rPr lang="en-US" sz="2000" dirty="0"/>
              <a:t>Preprocessors</a:t>
            </a:r>
          </a:p>
          <a:p>
            <a:pPr lvl="1"/>
            <a:r>
              <a:rPr lang="en-US" sz="1800" dirty="0"/>
              <a:t>One Hot Encoder – Country and Status</a:t>
            </a:r>
          </a:p>
          <a:p>
            <a:pPr lvl="1"/>
            <a:r>
              <a:rPr lang="en-US" sz="1800" dirty="0"/>
              <a:t>Standard Scaler – all other features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marL="466344" lvl="2" indent="0">
              <a:buNone/>
            </a:pPr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r>
              <a:rPr lang="en-US" sz="2000" dirty="0"/>
              <a:t>Shape of Data</a:t>
            </a:r>
          </a:p>
          <a:p>
            <a:pPr lvl="1"/>
            <a:r>
              <a:rPr lang="en-US" sz="1800" dirty="0"/>
              <a:t>Before Preprocessing: </a:t>
            </a:r>
          </a:p>
          <a:p>
            <a:pPr lvl="2"/>
            <a:r>
              <a:rPr lang="en-US" sz="1600" dirty="0"/>
              <a:t>Training Set: 1,764 rows and 21 columns</a:t>
            </a:r>
          </a:p>
          <a:p>
            <a:pPr lvl="2"/>
            <a:r>
              <a:rPr lang="en-US" sz="1600" dirty="0"/>
              <a:t>Validation Set - 580 rows and 21 columns</a:t>
            </a:r>
          </a:p>
          <a:p>
            <a:pPr lvl="2"/>
            <a:r>
              <a:rPr lang="en-US" sz="1600" dirty="0"/>
              <a:t>Test Set – 594 rows and 21 columns</a:t>
            </a:r>
          </a:p>
          <a:p>
            <a:pPr lvl="1"/>
            <a:r>
              <a:rPr lang="en-US" sz="1800" dirty="0"/>
              <a:t>After Preprocessing:</a:t>
            </a:r>
          </a:p>
          <a:p>
            <a:pPr lvl="2"/>
            <a:r>
              <a:rPr lang="en-US" sz="1600" dirty="0"/>
              <a:t>Training Set: 1,764 rows and 113 columns</a:t>
            </a:r>
          </a:p>
          <a:p>
            <a:pPr lvl="2"/>
            <a:r>
              <a:rPr lang="en-US" sz="1600" dirty="0"/>
              <a:t>Validation Set - 580 rows and 113 columns</a:t>
            </a:r>
          </a:p>
          <a:p>
            <a:pPr lvl="2"/>
            <a:r>
              <a:rPr lang="en-US" sz="1600" dirty="0"/>
              <a:t>Test Set – 594 rows and 113 columns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97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3E3C-BDDA-A12F-059D-B39169C7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00431"/>
            <a:ext cx="9601200" cy="1309687"/>
          </a:xfrm>
        </p:spPr>
        <p:txBody>
          <a:bodyPr>
            <a:normAutofit/>
          </a:bodyPr>
          <a:lstStyle/>
          <a:p>
            <a:r>
              <a:rPr lang="en-US" dirty="0"/>
              <a:t>missing Values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D54C-D9E3-53D5-001B-E68F5E176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43.9% of the points have missing values</a:t>
            </a:r>
          </a:p>
          <a:p>
            <a:endParaRPr lang="en-US" sz="400" dirty="0"/>
          </a:p>
          <a:p>
            <a:r>
              <a:rPr lang="en-US" dirty="0"/>
              <a:t>63.6% of features have missing values. Features with missing values include:</a:t>
            </a:r>
          </a:p>
          <a:p>
            <a:pPr marL="466344" lvl="2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BCC84-F249-9F76-2C1C-E1EA6AC71200}"/>
              </a:ext>
            </a:extLst>
          </p:cNvPr>
          <p:cNvSpPr txBox="1"/>
          <p:nvPr/>
        </p:nvSpPr>
        <p:spPr>
          <a:xfrm>
            <a:off x="1725875" y="3429000"/>
            <a:ext cx="7063515" cy="28931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Life expectancy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Adult Mortality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Alcohol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Hepatitis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BMI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Total expenditure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Diphtheria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GDP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Thinness 1-19 years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Thinness 5-9 years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Income composition of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Schooling </a:t>
            </a:r>
          </a:p>
        </p:txBody>
      </p:sp>
    </p:spTree>
    <p:extLst>
      <p:ext uri="{BB962C8B-B14F-4D97-AF65-F5344CB8AC3E}">
        <p14:creationId xmlns:p14="http://schemas.microsoft.com/office/powerpoint/2010/main" val="17217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A58FA96F-7501-F3F3-9715-C5AD65BB9A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9895" b="7205"/>
          <a:stretch/>
        </p:blipFill>
        <p:spPr>
          <a:xfrm>
            <a:off x="-1" y="-3"/>
            <a:ext cx="12192000" cy="68580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8B6BA-D64B-CA36-0A91-6AE87DE81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729946"/>
            <a:ext cx="4558122" cy="2557849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85141682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DarkSeedRightStep">
      <a:dk1>
        <a:srgbClr val="000000"/>
      </a:dk1>
      <a:lt1>
        <a:srgbClr val="FFFFFF"/>
      </a:lt1>
      <a:dk2>
        <a:srgbClr val="1B2B30"/>
      </a:dk2>
      <a:lt2>
        <a:srgbClr val="F3F0F1"/>
      </a:lt2>
      <a:accent1>
        <a:srgbClr val="45B19B"/>
      </a:accent1>
      <a:accent2>
        <a:srgbClr val="3B98B1"/>
      </a:accent2>
      <a:accent3>
        <a:srgbClr val="4D79C3"/>
      </a:accent3>
      <a:accent4>
        <a:srgbClr val="4D48B7"/>
      </a:accent4>
      <a:accent5>
        <a:srgbClr val="844DC3"/>
      </a:accent5>
      <a:accent6>
        <a:srgbClr val="A33BB1"/>
      </a:accent6>
      <a:hlink>
        <a:srgbClr val="779431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294</Words>
  <Application>Microsoft Macintosh PowerPoint</Application>
  <PresentationFormat>Widescreen</PresentationFormat>
  <Paragraphs>78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Goudy Old Style</vt:lpstr>
      <vt:lpstr>Times New Roman</vt:lpstr>
      <vt:lpstr>Univers Light</vt:lpstr>
      <vt:lpstr>PoiseVTI</vt:lpstr>
      <vt:lpstr>Predicting      Life Expectancy</vt:lpstr>
      <vt:lpstr>Project Introduction</vt:lpstr>
      <vt:lpstr>Exploratory Data Analysis</vt:lpstr>
      <vt:lpstr>Exploratory Data Analysis</vt:lpstr>
      <vt:lpstr>Exploratory Data Analysis</vt:lpstr>
      <vt:lpstr>Splitting Data</vt:lpstr>
      <vt:lpstr>Preprocessing</vt:lpstr>
      <vt:lpstr>missing Values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     Life Expectancy</dc:title>
  <dc:creator>Dana Rohde</dc:creator>
  <cp:lastModifiedBy>Dana Rohde</cp:lastModifiedBy>
  <cp:revision>8</cp:revision>
  <dcterms:created xsi:type="dcterms:W3CDTF">2023-10-11T19:52:26Z</dcterms:created>
  <dcterms:modified xsi:type="dcterms:W3CDTF">2023-10-16T20:50:24Z</dcterms:modified>
</cp:coreProperties>
</file>